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handoutMasterIdLst>
    <p:handoutMasterId r:id="rId20"/>
  </p:handoutMasterIdLst>
  <p:sldIdLst>
    <p:sldId id="256" r:id="rId2"/>
    <p:sldId id="257" r:id="rId3"/>
    <p:sldId id="260" r:id="rId4"/>
    <p:sldId id="258" r:id="rId5"/>
    <p:sldId id="266" r:id="rId6"/>
    <p:sldId id="267" r:id="rId7"/>
    <p:sldId id="270" r:id="rId8"/>
    <p:sldId id="272" r:id="rId9"/>
    <p:sldId id="261" r:id="rId10"/>
    <p:sldId id="268" r:id="rId11"/>
    <p:sldId id="269" r:id="rId12"/>
    <p:sldId id="259" r:id="rId13"/>
    <p:sldId id="265" r:id="rId14"/>
    <p:sldId id="262" r:id="rId15"/>
    <p:sldId id="271" r:id="rId16"/>
    <p:sldId id="274"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78" y="-5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540CFC6-28C5-4DC5-9D9B-B81971C09A2F}" type="datetimeFigureOut">
              <a:rPr lang="en-US" smtClean="0"/>
              <a:pPr/>
              <a:t>4/5/2012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1CE5FC7-A947-4C6F-AE9E-977537553EF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171531-0F53-42A4-B8B0-0A5E5DAF79EC}" type="datetimeFigureOut">
              <a:rPr lang="en-US" smtClean="0"/>
              <a:pPr/>
              <a:t>4/5/2012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782DF0-E94C-4CF1-9F56-84CE8FE4919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782DF0-E94C-4CF1-9F56-84CE8FE4919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 restrictions</a:t>
            </a:r>
            <a:endParaRPr lang="en-US" dirty="0"/>
          </a:p>
        </p:txBody>
      </p:sp>
      <p:sp>
        <p:nvSpPr>
          <p:cNvPr id="4" name="Slide Number Placeholder 3"/>
          <p:cNvSpPr>
            <a:spLocks noGrp="1"/>
          </p:cNvSpPr>
          <p:nvPr>
            <p:ph type="sldNum" sz="quarter" idx="10"/>
          </p:nvPr>
        </p:nvSpPr>
        <p:spPr/>
        <p:txBody>
          <a:bodyPr/>
          <a:lstStyle/>
          <a:p>
            <a:fld id="{69782DF0-E94C-4CF1-9F56-84CE8FE4919D}"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3118D2D-03C4-4C42-9B7E-7D1F33E08B5E}" type="datetime1">
              <a:rPr lang="en-US" smtClean="0"/>
              <a:pPr/>
              <a:t>4/5/2012</a:t>
            </a:fld>
            <a:endParaRPr lang="en-US"/>
          </a:p>
        </p:txBody>
      </p:sp>
      <p:sp>
        <p:nvSpPr>
          <p:cNvPr id="17" name="Footer Placeholder 16"/>
          <p:cNvSpPr>
            <a:spLocks noGrp="1"/>
          </p:cNvSpPr>
          <p:nvPr>
            <p:ph type="ftr" sz="quarter" idx="11"/>
          </p:nvPr>
        </p:nvSpPr>
        <p:spPr/>
        <p:txBody>
          <a:bodyPr/>
          <a:lstStyle/>
          <a:p>
            <a:r>
              <a:rPr lang="en-US" smtClean="0"/>
              <a:t>Legislative Fiscal Division – March 22,2012</a:t>
            </a:r>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4D7FB24-6772-4F57-9616-2FC910CB6E74}"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98662D-21EF-41DE-A23A-2A90A4FA561D}" type="datetime1">
              <a:rPr lang="en-US" smtClean="0"/>
              <a:pPr/>
              <a:t>4/5/2012</a:t>
            </a:fld>
            <a:endParaRPr lang="en-US"/>
          </a:p>
        </p:txBody>
      </p:sp>
      <p:sp>
        <p:nvSpPr>
          <p:cNvPr id="5" name="Footer Placeholder 4"/>
          <p:cNvSpPr>
            <a:spLocks noGrp="1"/>
          </p:cNvSpPr>
          <p:nvPr>
            <p:ph type="ftr" sz="quarter" idx="11"/>
          </p:nvPr>
        </p:nvSpPr>
        <p:spPr/>
        <p:txBody>
          <a:bodyPr/>
          <a:lstStyle/>
          <a:p>
            <a:r>
              <a:rPr lang="en-US" smtClean="0"/>
              <a:t>Legislative Fiscal Division – March 22,2012</a:t>
            </a:r>
            <a:endParaRPr lang="en-US"/>
          </a:p>
        </p:txBody>
      </p:sp>
      <p:sp>
        <p:nvSpPr>
          <p:cNvPr id="6" name="Slide Number Placeholder 5"/>
          <p:cNvSpPr>
            <a:spLocks noGrp="1"/>
          </p:cNvSpPr>
          <p:nvPr>
            <p:ph type="sldNum" sz="quarter" idx="12"/>
          </p:nvPr>
        </p:nvSpPr>
        <p:spPr/>
        <p:txBody>
          <a:bodyPr/>
          <a:lstStyle/>
          <a:p>
            <a:fld id="{44D7FB24-6772-4F57-9616-2FC910CB6E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723882D-5ED5-44E9-B21B-CD335FDD5152}" type="datetime1">
              <a:rPr lang="en-US" smtClean="0"/>
              <a:pPr/>
              <a:t>4/5/2012</a:t>
            </a:fld>
            <a:endParaRPr lang="en-US"/>
          </a:p>
        </p:txBody>
      </p:sp>
      <p:sp>
        <p:nvSpPr>
          <p:cNvPr id="5" name="Footer Placeholder 4"/>
          <p:cNvSpPr>
            <a:spLocks noGrp="1"/>
          </p:cNvSpPr>
          <p:nvPr>
            <p:ph type="ftr" sz="quarter" idx="11"/>
          </p:nvPr>
        </p:nvSpPr>
        <p:spPr/>
        <p:txBody>
          <a:bodyPr/>
          <a:lstStyle/>
          <a:p>
            <a:r>
              <a:rPr lang="en-US" smtClean="0"/>
              <a:t>Legislative Fiscal Division – March 22,2012</a:t>
            </a:r>
            <a:endParaRPr lang="en-US"/>
          </a:p>
        </p:txBody>
      </p:sp>
      <p:sp>
        <p:nvSpPr>
          <p:cNvPr id="6" name="Slide Number Placeholder 5"/>
          <p:cNvSpPr>
            <a:spLocks noGrp="1"/>
          </p:cNvSpPr>
          <p:nvPr>
            <p:ph type="sldNum" sz="quarter" idx="12"/>
          </p:nvPr>
        </p:nvSpPr>
        <p:spPr/>
        <p:txBody>
          <a:bodyPr/>
          <a:lstStyle/>
          <a:p>
            <a:fld id="{44D7FB24-6772-4F57-9616-2FC910CB6E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2B293C3-424D-489A-8752-2563051E2825}" type="datetime1">
              <a:rPr lang="en-US" smtClean="0"/>
              <a:pPr/>
              <a:t>4/5/2012</a:t>
            </a:fld>
            <a:endParaRPr lang="en-US"/>
          </a:p>
        </p:txBody>
      </p:sp>
      <p:sp>
        <p:nvSpPr>
          <p:cNvPr id="5" name="Footer Placeholder 4"/>
          <p:cNvSpPr>
            <a:spLocks noGrp="1"/>
          </p:cNvSpPr>
          <p:nvPr>
            <p:ph type="ftr" sz="quarter" idx="11"/>
          </p:nvPr>
        </p:nvSpPr>
        <p:spPr/>
        <p:txBody>
          <a:bodyPr/>
          <a:lstStyle/>
          <a:p>
            <a:r>
              <a:rPr lang="en-US" smtClean="0"/>
              <a:t>Legislative Fiscal Division – March 22,2012</a:t>
            </a:r>
            <a:endParaRPr lang="en-US"/>
          </a:p>
        </p:txBody>
      </p:sp>
      <p:sp>
        <p:nvSpPr>
          <p:cNvPr id="6" name="Slide Number Placeholder 5"/>
          <p:cNvSpPr>
            <a:spLocks noGrp="1"/>
          </p:cNvSpPr>
          <p:nvPr>
            <p:ph type="sldNum" sz="quarter" idx="12"/>
          </p:nvPr>
        </p:nvSpPr>
        <p:spPr/>
        <p:txBody>
          <a:bodyPr/>
          <a:lstStyle/>
          <a:p>
            <a:fld id="{44D7FB24-6772-4F57-9616-2FC910CB6E74}"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E95FD3D-210C-4181-BE75-8F66BDCFAF15}" type="datetime1">
              <a:rPr lang="en-US" smtClean="0"/>
              <a:pPr/>
              <a:t>4/5/2012</a:t>
            </a:fld>
            <a:endParaRPr lang="en-US"/>
          </a:p>
        </p:txBody>
      </p:sp>
      <p:sp>
        <p:nvSpPr>
          <p:cNvPr id="5" name="Footer Placeholder 4"/>
          <p:cNvSpPr>
            <a:spLocks noGrp="1"/>
          </p:cNvSpPr>
          <p:nvPr>
            <p:ph type="ftr" sz="quarter" idx="11"/>
          </p:nvPr>
        </p:nvSpPr>
        <p:spPr>
          <a:xfrm>
            <a:off x="800100" y="6172200"/>
            <a:ext cx="4000500" cy="457200"/>
          </a:xfrm>
        </p:spPr>
        <p:txBody>
          <a:bodyPr/>
          <a:lstStyle/>
          <a:p>
            <a:r>
              <a:rPr lang="en-US" smtClean="0"/>
              <a:t>Legislative Fiscal Division – March 22,2012</a:t>
            </a: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44D7FB24-6772-4F57-9616-2FC910CB6E7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E63A539-FABE-4DD3-B7D4-5ECEB1D28FF5}" type="datetime1">
              <a:rPr lang="en-US" smtClean="0"/>
              <a:pPr/>
              <a:t>4/5/2012</a:t>
            </a:fld>
            <a:endParaRPr lang="en-US"/>
          </a:p>
        </p:txBody>
      </p:sp>
      <p:sp>
        <p:nvSpPr>
          <p:cNvPr id="6" name="Footer Placeholder 5"/>
          <p:cNvSpPr>
            <a:spLocks noGrp="1"/>
          </p:cNvSpPr>
          <p:nvPr>
            <p:ph type="ftr" sz="quarter" idx="11"/>
          </p:nvPr>
        </p:nvSpPr>
        <p:spPr/>
        <p:txBody>
          <a:bodyPr/>
          <a:lstStyle/>
          <a:p>
            <a:r>
              <a:rPr lang="en-US" smtClean="0"/>
              <a:t>Legislative Fiscal Division – March 22,2012</a:t>
            </a:r>
            <a:endParaRPr lang="en-US"/>
          </a:p>
        </p:txBody>
      </p:sp>
      <p:sp>
        <p:nvSpPr>
          <p:cNvPr id="7" name="Slide Number Placeholder 6"/>
          <p:cNvSpPr>
            <a:spLocks noGrp="1"/>
          </p:cNvSpPr>
          <p:nvPr>
            <p:ph type="sldNum" sz="quarter" idx="12"/>
          </p:nvPr>
        </p:nvSpPr>
        <p:spPr/>
        <p:txBody>
          <a:bodyPr/>
          <a:lstStyle/>
          <a:p>
            <a:fld id="{44D7FB24-6772-4F57-9616-2FC910CB6E74}"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59D0CB-10D4-43F3-9A22-1B820DBEC033}" type="datetime1">
              <a:rPr lang="en-US" smtClean="0"/>
              <a:pPr/>
              <a:t>4/5/2012</a:t>
            </a:fld>
            <a:endParaRPr lang="en-US"/>
          </a:p>
        </p:txBody>
      </p:sp>
      <p:sp>
        <p:nvSpPr>
          <p:cNvPr id="8" name="Footer Placeholder 7"/>
          <p:cNvSpPr>
            <a:spLocks noGrp="1"/>
          </p:cNvSpPr>
          <p:nvPr>
            <p:ph type="ftr" sz="quarter" idx="11"/>
          </p:nvPr>
        </p:nvSpPr>
        <p:spPr/>
        <p:txBody>
          <a:bodyPr/>
          <a:lstStyle/>
          <a:p>
            <a:r>
              <a:rPr lang="en-US" smtClean="0"/>
              <a:t>Legislative Fiscal Division – March 22,2012</a:t>
            </a:r>
            <a:endParaRPr lang="en-US"/>
          </a:p>
        </p:txBody>
      </p:sp>
      <p:sp>
        <p:nvSpPr>
          <p:cNvPr id="9" name="Slide Number Placeholder 8"/>
          <p:cNvSpPr>
            <a:spLocks noGrp="1"/>
          </p:cNvSpPr>
          <p:nvPr>
            <p:ph type="sldNum" sz="quarter" idx="12"/>
          </p:nvPr>
        </p:nvSpPr>
        <p:spPr/>
        <p:txBody>
          <a:bodyPr/>
          <a:lstStyle/>
          <a:p>
            <a:fld id="{44D7FB24-6772-4F57-9616-2FC910CB6E74}"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D87C3FB-7F18-4D7C-A1E9-EBC19EFFDF15}" type="datetime1">
              <a:rPr lang="en-US" smtClean="0"/>
              <a:pPr/>
              <a:t>4/5/2012</a:t>
            </a:fld>
            <a:endParaRPr lang="en-US"/>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5" name="Slide Number Placeholder 4"/>
          <p:cNvSpPr>
            <a:spLocks noGrp="1"/>
          </p:cNvSpPr>
          <p:nvPr>
            <p:ph type="sldNum" sz="quarter" idx="12"/>
          </p:nvPr>
        </p:nvSpPr>
        <p:spPr/>
        <p:txBody>
          <a:bodyPr/>
          <a:lstStyle/>
          <a:p>
            <a:fld id="{44D7FB24-6772-4F57-9616-2FC910CB6E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4D162D-835B-4E14-85DB-6970AFC82C25}" type="datetime1">
              <a:rPr lang="en-US" smtClean="0"/>
              <a:pPr/>
              <a:t>4/5/2012</a:t>
            </a:fld>
            <a:endParaRPr lang="en-US"/>
          </a:p>
        </p:txBody>
      </p:sp>
      <p:sp>
        <p:nvSpPr>
          <p:cNvPr id="3" name="Footer Placeholder 2"/>
          <p:cNvSpPr>
            <a:spLocks noGrp="1"/>
          </p:cNvSpPr>
          <p:nvPr>
            <p:ph type="ftr" sz="quarter" idx="11"/>
          </p:nvPr>
        </p:nvSpPr>
        <p:spPr/>
        <p:txBody>
          <a:bodyPr/>
          <a:lstStyle/>
          <a:p>
            <a:r>
              <a:rPr lang="en-US" smtClean="0"/>
              <a:t>Legislative Fiscal Division – March 22,2012</a:t>
            </a:r>
            <a:endParaRPr lang="en-US"/>
          </a:p>
        </p:txBody>
      </p:sp>
      <p:sp>
        <p:nvSpPr>
          <p:cNvPr id="4" name="Slide Number Placeholder 3"/>
          <p:cNvSpPr>
            <a:spLocks noGrp="1"/>
          </p:cNvSpPr>
          <p:nvPr>
            <p:ph type="sldNum" sz="quarter" idx="12"/>
          </p:nvPr>
        </p:nvSpPr>
        <p:spPr/>
        <p:txBody>
          <a:bodyPr/>
          <a:lstStyle/>
          <a:p>
            <a:fld id="{44D7FB24-6772-4F57-9616-2FC910CB6E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C0D03F2-CF83-4FAE-969E-106EE3A19D25}" type="datetime1">
              <a:rPr lang="en-US" smtClean="0"/>
              <a:pPr/>
              <a:t>4/5/2012</a:t>
            </a:fld>
            <a:endParaRPr lang="en-US"/>
          </a:p>
        </p:txBody>
      </p:sp>
      <p:sp>
        <p:nvSpPr>
          <p:cNvPr id="6" name="Footer Placeholder 5"/>
          <p:cNvSpPr>
            <a:spLocks noGrp="1"/>
          </p:cNvSpPr>
          <p:nvPr>
            <p:ph type="ftr" sz="quarter" idx="11"/>
          </p:nvPr>
        </p:nvSpPr>
        <p:spPr/>
        <p:txBody>
          <a:bodyPr/>
          <a:lstStyle/>
          <a:p>
            <a:r>
              <a:rPr lang="en-US" smtClean="0"/>
              <a:t>Legislative Fiscal Division – March 22,2012</a:t>
            </a:r>
            <a:endParaRPr lang="en-US"/>
          </a:p>
        </p:txBody>
      </p:sp>
      <p:sp>
        <p:nvSpPr>
          <p:cNvPr id="7" name="Slide Number Placeholder 6"/>
          <p:cNvSpPr>
            <a:spLocks noGrp="1"/>
          </p:cNvSpPr>
          <p:nvPr>
            <p:ph type="sldNum" sz="quarter" idx="12"/>
          </p:nvPr>
        </p:nvSpPr>
        <p:spPr/>
        <p:txBody>
          <a:bodyPr/>
          <a:lstStyle/>
          <a:p>
            <a:fld id="{44D7FB24-6772-4F57-9616-2FC910CB6E74}"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9D93771-6B0A-4CFA-BC5C-50C0B5417ABF}" type="datetime1">
              <a:rPr lang="en-US" smtClean="0"/>
              <a:pPr/>
              <a:t>4/5/2012</a:t>
            </a:fld>
            <a:endParaRPr lang="en-US"/>
          </a:p>
        </p:txBody>
      </p:sp>
      <p:sp>
        <p:nvSpPr>
          <p:cNvPr id="6" name="Footer Placeholder 5"/>
          <p:cNvSpPr>
            <a:spLocks noGrp="1"/>
          </p:cNvSpPr>
          <p:nvPr>
            <p:ph type="ftr" sz="quarter" idx="11"/>
          </p:nvPr>
        </p:nvSpPr>
        <p:spPr>
          <a:xfrm>
            <a:off x="914400" y="6172200"/>
            <a:ext cx="3886200" cy="457200"/>
          </a:xfrm>
        </p:spPr>
        <p:txBody>
          <a:bodyPr/>
          <a:lstStyle/>
          <a:p>
            <a:r>
              <a:rPr lang="en-US" smtClean="0"/>
              <a:t>Legislative Fiscal Division – March 22,2012</a:t>
            </a:r>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44D7FB24-6772-4F57-9616-2FC910CB6E74}"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5A14D02-3AC2-40BE-B602-2CD33E66BE64}" type="datetime1">
              <a:rPr lang="en-US" smtClean="0"/>
              <a:pPr/>
              <a:t>4/5/2012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smtClean="0"/>
              <a:t>Legislative Fiscal Division – March 22,2012</a:t>
            </a:r>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4D7FB24-6772-4F57-9616-2FC910CB6E7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b="1" dirty="0" smtClean="0"/>
              <a:t>Characteristics, revenue sources and restrictions</a:t>
            </a:r>
            <a:endParaRPr lang="en-US" b="1" dirty="0"/>
          </a:p>
        </p:txBody>
      </p:sp>
      <p:sp>
        <p:nvSpPr>
          <p:cNvPr id="5" name="Footer Placeholder 4"/>
          <p:cNvSpPr>
            <a:spLocks noGrp="1"/>
          </p:cNvSpPr>
          <p:nvPr>
            <p:ph type="ftr" sz="quarter" idx="11"/>
          </p:nvPr>
        </p:nvSpPr>
        <p:spPr/>
        <p:txBody>
          <a:bodyPr/>
          <a:lstStyle/>
          <a:p>
            <a:r>
              <a:rPr lang="en-US" smtClean="0"/>
              <a:t>Legislative Fiscal Division – March 22,2012</a:t>
            </a:r>
            <a:endParaRPr lang="en-US"/>
          </a:p>
        </p:txBody>
      </p:sp>
      <p:sp>
        <p:nvSpPr>
          <p:cNvPr id="2" name="Title 1"/>
          <p:cNvSpPr>
            <a:spLocks noGrp="1"/>
          </p:cNvSpPr>
          <p:nvPr>
            <p:ph type="ctrTitle"/>
          </p:nvPr>
        </p:nvSpPr>
        <p:spPr/>
        <p:txBody>
          <a:bodyPr/>
          <a:lstStyle/>
          <a:p>
            <a:r>
              <a:rPr lang="en-US" dirty="0" smtClean="0">
                <a:solidFill>
                  <a:srgbClr val="002060"/>
                </a:solidFill>
              </a:rPr>
              <a:t>Funds at the District Level</a:t>
            </a:r>
            <a:endParaRPr lang="en-US" dirty="0">
              <a:solidFill>
                <a:srgbClr val="002060"/>
              </a:solidFill>
            </a:endParaRPr>
          </a:p>
        </p:txBody>
      </p:sp>
      <p:pic>
        <p:nvPicPr>
          <p:cNvPr id="1026" name="Picture 2"/>
          <p:cNvPicPr>
            <a:picLocks noChangeAspect="1" noChangeArrowheads="1"/>
          </p:cNvPicPr>
          <p:nvPr/>
        </p:nvPicPr>
        <p:blipFill>
          <a:blip r:embed="rId3" cstate="print"/>
          <a:srcRect/>
          <a:stretch>
            <a:fillRect/>
          </a:stretch>
        </p:blipFill>
        <p:spPr bwMode="auto">
          <a:xfrm>
            <a:off x="4876800" y="4114800"/>
            <a:ext cx="3962400" cy="1760143"/>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Flexibility Fund</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p:txBody>
          <a:bodyPr>
            <a:normAutofit fontScale="70000" lnSpcReduction="20000"/>
          </a:bodyPr>
          <a:lstStyle/>
          <a:p>
            <a:r>
              <a:rPr lang="en-US" u="sng" dirty="0" smtClean="0"/>
              <a:t>Purpose</a:t>
            </a:r>
            <a:r>
              <a:rPr lang="en-US" dirty="0" smtClean="0"/>
              <a:t>:  The flexibility fund is available for the purpose of paying salaries, operating expenses, building expenses, and purchasing supplies and equipment. (20-9-543, MCA)</a:t>
            </a:r>
          </a:p>
          <a:p>
            <a:pPr>
              <a:buNone/>
            </a:pPr>
            <a:r>
              <a:rPr lang="en-US" dirty="0" smtClean="0"/>
              <a:t> </a:t>
            </a:r>
          </a:p>
          <a:p>
            <a:r>
              <a:rPr lang="en-US" u="sng" dirty="0" smtClean="0"/>
              <a:t>Budgeting</a:t>
            </a:r>
            <a:r>
              <a:rPr lang="en-US" dirty="0" smtClean="0"/>
              <a:t>: The trustees establish the budget amount.  Statute does not prescribe how this is accomplished.</a:t>
            </a:r>
          </a:p>
          <a:p>
            <a:pPr>
              <a:buNone/>
            </a:pPr>
            <a:r>
              <a:rPr lang="en-US" dirty="0" smtClean="0"/>
              <a:t> </a:t>
            </a:r>
          </a:p>
          <a:p>
            <a:r>
              <a:rPr lang="en-US" u="sng" dirty="0" smtClean="0"/>
              <a:t>State Revenue</a:t>
            </a:r>
            <a:r>
              <a:rPr lang="en-US" dirty="0" smtClean="0"/>
              <a:t>: Statute allows the legislature to appropriate funds for this purpose. In addition, if the actual statewide </a:t>
            </a:r>
            <a:r>
              <a:rPr lang="en-US" dirty="0" err="1" smtClean="0"/>
              <a:t>ANB</a:t>
            </a:r>
            <a:r>
              <a:rPr lang="en-US" dirty="0" smtClean="0"/>
              <a:t> is lower than the estimated projected by the legislature, the savings must be deposited to the fund. </a:t>
            </a:r>
          </a:p>
          <a:p>
            <a:pPr>
              <a:buNone/>
            </a:pPr>
            <a:r>
              <a:rPr lang="en-US" dirty="0" smtClean="0"/>
              <a:t> </a:t>
            </a:r>
          </a:p>
          <a:p>
            <a:r>
              <a:rPr lang="en-US" u="sng" dirty="0" smtClean="0"/>
              <a:t>Local Revenue</a:t>
            </a:r>
            <a:r>
              <a:rPr lang="en-US" dirty="0" smtClean="0"/>
              <a:t>:  </a:t>
            </a:r>
            <a:r>
              <a:rPr lang="en-US" b="1" dirty="0" smtClean="0"/>
              <a:t>District-wide voter approved levy specifically for the flexibility fund.</a:t>
            </a:r>
            <a:r>
              <a:rPr lang="en-US" dirty="0" smtClean="0"/>
              <a:t> </a:t>
            </a:r>
          </a:p>
          <a:p>
            <a:pPr>
              <a:buNone/>
            </a:pPr>
            <a:r>
              <a:rPr lang="en-US" dirty="0" smtClean="0"/>
              <a:t> </a:t>
            </a:r>
          </a:p>
          <a:p>
            <a:r>
              <a:rPr lang="en-US" u="sng" dirty="0" smtClean="0"/>
              <a:t>Transferability:</a:t>
            </a:r>
            <a:r>
              <a:rPr lang="en-US" dirty="0" smtClean="0"/>
              <a:t>  Flexibility funds can be transferred to any budgeted fund, except the general fund. A public hearing must occur. </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Non-Operating Fund</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p:txBody>
          <a:bodyPr>
            <a:normAutofit fontScale="77500" lnSpcReduction="20000"/>
          </a:bodyPr>
          <a:lstStyle/>
          <a:p>
            <a:endParaRPr lang="en-US" dirty="0" smtClean="0"/>
          </a:p>
          <a:p>
            <a:r>
              <a:rPr lang="en-US" u="sng" dirty="0" smtClean="0"/>
              <a:t>Purpose</a:t>
            </a:r>
            <a:r>
              <a:rPr lang="en-US" dirty="0" smtClean="0"/>
              <a:t>:  The purpose of the non-operating fund is to centralize financing/budgeting functions of a district not operating a school. (20-9-505, MCA)</a:t>
            </a:r>
          </a:p>
          <a:p>
            <a:endParaRPr lang="en-US" dirty="0" smtClean="0"/>
          </a:p>
          <a:p>
            <a:r>
              <a:rPr lang="en-US" u="sng" dirty="0" smtClean="0"/>
              <a:t>Budgeting</a:t>
            </a:r>
            <a:r>
              <a:rPr lang="en-US" dirty="0" smtClean="0"/>
              <a:t>: Trustees adopt a budget to address the cost of tuition obligations, transportation and maintenance of district owned property.</a:t>
            </a:r>
          </a:p>
          <a:p>
            <a:endParaRPr lang="en-US" dirty="0" smtClean="0"/>
          </a:p>
          <a:p>
            <a:r>
              <a:rPr lang="en-US" u="sng" dirty="0" smtClean="0"/>
              <a:t>Local Revenue</a:t>
            </a:r>
            <a:r>
              <a:rPr lang="en-US" dirty="0" smtClean="0"/>
              <a:t>:  </a:t>
            </a:r>
            <a:r>
              <a:rPr lang="en-US" b="1" dirty="0" smtClean="0"/>
              <a:t>District wide levy. </a:t>
            </a:r>
            <a:r>
              <a:rPr lang="en-US" dirty="0" smtClean="0"/>
              <a:t>This net levy requirement is calculated by reducing the budget amount by the cash amount in the non-operating fund, transportation payments and any other sources of funding.</a:t>
            </a:r>
          </a:p>
          <a:p>
            <a:endParaRPr lang="en-US" dirty="0" smtClean="0"/>
          </a:p>
          <a:p>
            <a:r>
              <a:rPr lang="en-US" u="sng" dirty="0" smtClean="0"/>
              <a:t>Transferability:</a:t>
            </a:r>
            <a:r>
              <a:rPr lang="en-US" dirty="0" smtClean="0"/>
              <a:t>  Non-operating funds can be transferred to any budgeted fund. Can be transferred to the general fund when the school reopens. A public hearing must occur. Any tax dollars transferred must be used for the same purpose as the original levy.</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Retirement Fund</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p:txBody>
          <a:bodyPr>
            <a:normAutofit fontScale="25000" lnSpcReduction="20000"/>
          </a:bodyPr>
          <a:lstStyle/>
          <a:p>
            <a:r>
              <a:rPr lang="en-US" sz="6000" u="sng" dirty="0" smtClean="0"/>
              <a:t>Purpose</a:t>
            </a:r>
            <a:r>
              <a:rPr lang="en-US" sz="6000" dirty="0" smtClean="0"/>
              <a:t>:  The retirement fund is used to pay the school district’s share of specific employer contributions including social security and Medicare taxes, Teachers’ Retirement System (</a:t>
            </a:r>
            <a:r>
              <a:rPr lang="en-US" sz="6000" dirty="0" err="1" smtClean="0"/>
              <a:t>TRS</a:t>
            </a:r>
            <a:r>
              <a:rPr lang="en-US" sz="6000" dirty="0" smtClean="0"/>
              <a:t>) and Public Employees’ Retirement System (</a:t>
            </a:r>
            <a:r>
              <a:rPr lang="en-US" sz="6000" dirty="0" err="1" smtClean="0"/>
              <a:t>PERS</a:t>
            </a:r>
            <a:r>
              <a:rPr lang="en-US" sz="6000" dirty="0" smtClean="0"/>
              <a:t>) contributions and state unemployment insurance. (20-9-501, MCA)</a:t>
            </a:r>
          </a:p>
          <a:p>
            <a:pPr>
              <a:buNone/>
            </a:pPr>
            <a:r>
              <a:rPr lang="en-US" sz="6000" dirty="0" smtClean="0"/>
              <a:t> </a:t>
            </a:r>
          </a:p>
          <a:p>
            <a:r>
              <a:rPr lang="en-US" sz="6000" dirty="0" smtClean="0"/>
              <a:t>This fund covers the employer share associated with employees whose salaries and health-related benefits, if any, are paid from state and local funds, school food services funds, </a:t>
            </a:r>
            <a:r>
              <a:rPr lang="en-US" sz="6000" dirty="0" err="1" smtClean="0"/>
              <a:t>interlocal</a:t>
            </a:r>
            <a:r>
              <a:rPr lang="en-US" sz="6000" dirty="0" smtClean="0"/>
              <a:t> funds and impact aid funds.</a:t>
            </a:r>
          </a:p>
          <a:p>
            <a:pPr>
              <a:buNone/>
            </a:pPr>
            <a:r>
              <a:rPr lang="en-US" sz="6000" dirty="0" smtClean="0"/>
              <a:t> </a:t>
            </a:r>
          </a:p>
          <a:p>
            <a:r>
              <a:rPr lang="en-US" sz="6000" u="sng" dirty="0" smtClean="0"/>
              <a:t>Budgeting</a:t>
            </a:r>
            <a:r>
              <a:rPr lang="en-US" sz="6000" dirty="0" smtClean="0"/>
              <a:t>: Trustees must establish a budget equal to the employer contributions for employees who salaries and health-related benefits are paid from state and local funds, food service funds or the impact aid fund. After the amount is established, the county superintendent calculates the levy requirement and the county commissioners set the levy.</a:t>
            </a:r>
          </a:p>
          <a:p>
            <a:endParaRPr lang="en-US" sz="6000" dirty="0" smtClean="0"/>
          </a:p>
          <a:p>
            <a:r>
              <a:rPr lang="en-US" sz="6000" u="sng" dirty="0" smtClean="0"/>
              <a:t>State Revenue</a:t>
            </a:r>
            <a:r>
              <a:rPr lang="en-US" sz="6000" dirty="0" smtClean="0"/>
              <a:t>:  Guaranteed Tax Base Aid – if eligible.</a:t>
            </a:r>
          </a:p>
          <a:p>
            <a:pPr>
              <a:buNone/>
            </a:pPr>
            <a:r>
              <a:rPr lang="en-US" sz="6000" dirty="0" smtClean="0"/>
              <a:t> </a:t>
            </a:r>
          </a:p>
          <a:p>
            <a:r>
              <a:rPr lang="en-US" sz="6000" u="sng" dirty="0" smtClean="0"/>
              <a:t>Local Revenue</a:t>
            </a:r>
            <a:r>
              <a:rPr lang="en-US" sz="6000" dirty="0" smtClean="0"/>
              <a:t>:  </a:t>
            </a:r>
            <a:r>
              <a:rPr lang="en-US" sz="6000" b="1" dirty="0" smtClean="0"/>
              <a:t>County-wide levy for retirement funds.</a:t>
            </a:r>
          </a:p>
          <a:p>
            <a:pPr>
              <a:buNone/>
            </a:pPr>
            <a:r>
              <a:rPr lang="en-US" sz="6000" dirty="0" smtClean="0"/>
              <a:t> </a:t>
            </a:r>
          </a:p>
          <a:p>
            <a:r>
              <a:rPr lang="en-US" sz="6000" u="sng" dirty="0" smtClean="0"/>
              <a:t>Transferability:</a:t>
            </a:r>
            <a:r>
              <a:rPr lang="en-US" sz="6000" dirty="0" smtClean="0"/>
              <a:t>  Retirement funds </a:t>
            </a:r>
            <a:r>
              <a:rPr lang="en-US" sz="6000" b="1" u="sng" dirty="0" smtClean="0"/>
              <a:t>cannot</a:t>
            </a:r>
            <a:r>
              <a:rPr lang="en-US" sz="6000" dirty="0" smtClean="0"/>
              <a:t> be transferred to any other fund.</a:t>
            </a:r>
          </a:p>
          <a:p>
            <a:pPr>
              <a:buNone/>
            </a:pPr>
            <a:endParaRPr lang="en-US" sz="6000" dirty="0" smtClean="0"/>
          </a:p>
          <a:p>
            <a:r>
              <a:rPr lang="en-US" sz="6000" u="sng" dirty="0" smtClean="0"/>
              <a:t>Restrictions:</a:t>
            </a:r>
            <a:r>
              <a:rPr lang="en-US" sz="6000" dirty="0" smtClean="0"/>
              <a:t> The operating reserve may not be more than 35% of the final retirement budget for the following fiscal year.</a:t>
            </a:r>
          </a:p>
          <a:p>
            <a:endParaRPr lang="en-US" sz="6000" dirty="0" smtClean="0"/>
          </a:p>
          <a:p>
            <a:pPr>
              <a:buNone/>
            </a:pPr>
            <a:r>
              <a:rPr lang="en-US" sz="6000" dirty="0" smtClean="0"/>
              <a:t>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Technology Fund</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p:txBody>
          <a:bodyPr>
            <a:normAutofit fontScale="25000" lnSpcReduction="20000"/>
          </a:bodyPr>
          <a:lstStyle/>
          <a:p>
            <a:r>
              <a:rPr lang="en-US" sz="5600" u="sng" dirty="0" smtClean="0"/>
              <a:t>Purpose</a:t>
            </a:r>
            <a:r>
              <a:rPr lang="en-US" sz="5600" dirty="0" smtClean="0"/>
              <a:t>:  This fund is utilized to purchase, rent, repair, and maintain technological equipment and to provide technical training for district personnel. (20-9-533, MCA)</a:t>
            </a:r>
          </a:p>
          <a:p>
            <a:pPr>
              <a:buNone/>
            </a:pPr>
            <a:endParaRPr lang="en-US" sz="5600" dirty="0" smtClean="0"/>
          </a:p>
          <a:p>
            <a:r>
              <a:rPr lang="en-US" sz="5600" u="sng" dirty="0" smtClean="0"/>
              <a:t>Budgeting</a:t>
            </a:r>
            <a:r>
              <a:rPr lang="en-US" sz="5600" dirty="0" smtClean="0"/>
              <a:t>: The school district has the option of establishing this fund. Trustees must establish a budget that is sufficient to cover all costs of operations of the transportation program based on reimbursements schedules provided in statute.</a:t>
            </a:r>
          </a:p>
          <a:p>
            <a:pPr>
              <a:buNone/>
            </a:pPr>
            <a:r>
              <a:rPr lang="en-US" sz="5600" dirty="0" smtClean="0"/>
              <a:t> </a:t>
            </a:r>
          </a:p>
          <a:p>
            <a:r>
              <a:rPr lang="en-US" sz="5600" u="sng" dirty="0" smtClean="0"/>
              <a:t>State Revenue</a:t>
            </a:r>
            <a:r>
              <a:rPr lang="en-US" sz="5600" dirty="0" smtClean="0"/>
              <a:t>:  The technology payments totaling $1.0 million are allocated to districts based on a percentage of the district BASE to the state wide BASE budget (20-9-534, MCA). </a:t>
            </a:r>
          </a:p>
          <a:p>
            <a:pPr>
              <a:buNone/>
            </a:pPr>
            <a:r>
              <a:rPr lang="en-US" sz="5600" dirty="0" smtClean="0"/>
              <a:t> </a:t>
            </a:r>
          </a:p>
          <a:p>
            <a:r>
              <a:rPr lang="en-US" sz="5600" u="sng" dirty="0" smtClean="0"/>
              <a:t>Local Revenue</a:t>
            </a:r>
            <a:r>
              <a:rPr lang="en-US" sz="5600" dirty="0" smtClean="0"/>
              <a:t>:  </a:t>
            </a:r>
            <a:r>
              <a:rPr lang="en-US" sz="5600" b="1" dirty="0" smtClean="0"/>
              <a:t>District wide voter approved levy for technology</a:t>
            </a:r>
            <a:r>
              <a:rPr lang="en-US" sz="5600" dirty="0" smtClean="0"/>
              <a:t>. The district can propose to the voters to fund an additional amount for technology, up to 20% of the replacement cost of the equipment.</a:t>
            </a:r>
          </a:p>
          <a:p>
            <a:pPr>
              <a:buNone/>
            </a:pPr>
            <a:r>
              <a:rPr lang="en-US" sz="5600" dirty="0" smtClean="0"/>
              <a:t> </a:t>
            </a:r>
          </a:p>
          <a:p>
            <a:r>
              <a:rPr lang="en-US" sz="5600" u="sng" dirty="0" smtClean="0"/>
              <a:t>Transferability:</a:t>
            </a:r>
            <a:r>
              <a:rPr lang="en-US" sz="5600" dirty="0" smtClean="0"/>
              <a:t>  Technology funds can be transferred to any budgeted fund, except the general fund. A public hearing must occur. Any tax dollars transferred must be used for the same purpose as the original levy. </a:t>
            </a:r>
          </a:p>
          <a:p>
            <a:endParaRPr lang="en-US" sz="5600" dirty="0" smtClean="0"/>
          </a:p>
          <a:p>
            <a:r>
              <a:rPr lang="en-US" sz="5600" u="sng" dirty="0" smtClean="0"/>
              <a:t>Restriction</a:t>
            </a:r>
            <a:r>
              <a:rPr lang="en-US" sz="5600" dirty="0" smtClean="0"/>
              <a:t>:  Statute does not allow for technology funds to be utilized for employer contributions to </a:t>
            </a:r>
            <a:r>
              <a:rPr lang="en-US" sz="5600" dirty="0" err="1" smtClean="0"/>
              <a:t>TRS</a:t>
            </a:r>
            <a:r>
              <a:rPr lang="en-US" sz="5600" dirty="0" smtClean="0"/>
              <a:t>, </a:t>
            </a:r>
            <a:r>
              <a:rPr lang="en-US" sz="5600" dirty="0" err="1" smtClean="0"/>
              <a:t>PERS</a:t>
            </a:r>
            <a:r>
              <a:rPr lang="en-US" sz="5600" dirty="0" smtClean="0"/>
              <a:t> , social security or unemployment insurance.</a:t>
            </a:r>
          </a:p>
          <a:p>
            <a:pPr>
              <a:buNone/>
            </a:pPr>
            <a:r>
              <a:rPr lang="en-US" sz="5600" dirty="0" smtClean="0"/>
              <a:t>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Transportation Fund</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p:txBody>
          <a:bodyPr>
            <a:normAutofit fontScale="62500" lnSpcReduction="20000"/>
          </a:bodyPr>
          <a:lstStyle/>
          <a:p>
            <a:r>
              <a:rPr lang="en-US" u="sng" dirty="0" smtClean="0"/>
              <a:t>Purpose</a:t>
            </a:r>
            <a:r>
              <a:rPr lang="en-US" dirty="0" smtClean="0"/>
              <a:t>:  Funds for the purpose of financing the maintenance and operation of district owned school buses, contracts with private carriers for school bus service, individual transportation contracts, and any amount necessary for the purchase, rental, or insurance of yellow school buses or operation of the transportation program. The fund may be used only to support costs of home-to-school transportation. (20-10-143, MCA)</a:t>
            </a:r>
          </a:p>
          <a:p>
            <a:pPr>
              <a:buNone/>
            </a:pPr>
            <a:r>
              <a:rPr lang="en-US" dirty="0" smtClean="0"/>
              <a:t> </a:t>
            </a:r>
          </a:p>
          <a:p>
            <a:r>
              <a:rPr lang="en-US" u="sng" dirty="0" smtClean="0"/>
              <a:t>Budgeting</a:t>
            </a:r>
            <a:r>
              <a:rPr lang="en-US" dirty="0" smtClean="0"/>
              <a:t>: Trustees must establish a budget that is sufficient to cover all costs of operations of the transportation program based on reimbursements schedules provided in statute.</a:t>
            </a:r>
          </a:p>
          <a:p>
            <a:pPr>
              <a:buNone/>
            </a:pPr>
            <a:endParaRPr lang="en-US" dirty="0" smtClean="0"/>
          </a:p>
          <a:p>
            <a:r>
              <a:rPr lang="en-US" u="sng" dirty="0" smtClean="0"/>
              <a:t>State Revenue</a:t>
            </a:r>
            <a:r>
              <a:rPr lang="en-US" dirty="0" smtClean="0"/>
              <a:t>:  Transportation block grant and transportation payments.</a:t>
            </a:r>
          </a:p>
          <a:p>
            <a:pPr>
              <a:buNone/>
            </a:pPr>
            <a:r>
              <a:rPr lang="en-US" dirty="0" smtClean="0"/>
              <a:t> </a:t>
            </a:r>
          </a:p>
          <a:p>
            <a:r>
              <a:rPr lang="en-US" u="sng" dirty="0" smtClean="0"/>
              <a:t>Local Revenue</a:t>
            </a:r>
            <a:r>
              <a:rPr lang="en-US" dirty="0" smtClean="0"/>
              <a:t>:  </a:t>
            </a:r>
            <a:r>
              <a:rPr lang="en-US" b="1" dirty="0" smtClean="0"/>
              <a:t>County-wide levy for transportation</a:t>
            </a:r>
            <a:r>
              <a:rPr lang="en-US" dirty="0" smtClean="0"/>
              <a:t>. The net levy requirement is calculated based on the schedule amount or the budget (whichever is lower) divide by 2 and adjusted for any other sources of revenue to the transportation fund, including but not limited to fund balance re-appropriated, payments from other districts, transportation block grants, natural resource revenues and federal payments.</a:t>
            </a:r>
          </a:p>
          <a:p>
            <a:pPr>
              <a:buNone/>
            </a:pPr>
            <a:r>
              <a:rPr lang="en-US" dirty="0" smtClean="0"/>
              <a:t> </a:t>
            </a:r>
          </a:p>
          <a:p>
            <a:r>
              <a:rPr lang="en-US" u="sng" dirty="0" smtClean="0"/>
              <a:t>Transferability:</a:t>
            </a:r>
            <a:r>
              <a:rPr lang="en-US" dirty="0" smtClean="0"/>
              <a:t>  Transportation funds can be transferred to any budgeted fund. A public hearing must occur.  Any tax dollars transferred must be used for the same purpose as the original levy.</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Tuition</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a:xfrm>
            <a:off x="533400" y="1447800"/>
            <a:ext cx="8229600" cy="4525963"/>
          </a:xfrm>
        </p:spPr>
        <p:txBody>
          <a:bodyPr>
            <a:normAutofit fontScale="85000" lnSpcReduction="20000"/>
          </a:bodyPr>
          <a:lstStyle/>
          <a:p>
            <a:r>
              <a:rPr lang="en-US" u="sng" dirty="0" smtClean="0"/>
              <a:t>Purpose</a:t>
            </a:r>
            <a:r>
              <a:rPr lang="en-US" dirty="0" smtClean="0"/>
              <a:t>:  The tuition fund is used to finance tuition costs for elementary and high school district students attending schools or detention centers outside their district. These placements are either related to protective care of the state, such as foster care or group homes or delinquent youth. (20-5-323, MCA)</a:t>
            </a:r>
          </a:p>
          <a:p>
            <a:pPr>
              <a:buNone/>
            </a:pPr>
            <a:endParaRPr lang="en-US" dirty="0" smtClean="0"/>
          </a:p>
          <a:p>
            <a:r>
              <a:rPr lang="en-US" u="sng" dirty="0" smtClean="0"/>
              <a:t>Budgeting</a:t>
            </a:r>
            <a:r>
              <a:rPr lang="en-US" dirty="0" smtClean="0"/>
              <a:t>: The trustees adopt a budget to cover the cost of tuition for these students.</a:t>
            </a:r>
          </a:p>
          <a:p>
            <a:pPr>
              <a:buNone/>
            </a:pPr>
            <a:endParaRPr lang="en-US" dirty="0" smtClean="0"/>
          </a:p>
          <a:p>
            <a:r>
              <a:rPr lang="en-US" u="sng" dirty="0" smtClean="0"/>
              <a:t>State Revenue</a:t>
            </a:r>
            <a:r>
              <a:rPr lang="en-US" dirty="0" smtClean="0"/>
              <a:t>:  Paid by the state based on district reports submitted at the end of each school year. Statute defines the formula for payment.</a:t>
            </a:r>
          </a:p>
          <a:p>
            <a:pPr>
              <a:buNone/>
            </a:pPr>
            <a:r>
              <a:rPr lang="en-US" dirty="0" smtClean="0"/>
              <a:t> </a:t>
            </a:r>
          </a:p>
          <a:p>
            <a:r>
              <a:rPr lang="en-US" u="sng" dirty="0" smtClean="0"/>
              <a:t>Transferability:</a:t>
            </a:r>
            <a:r>
              <a:rPr lang="en-US" dirty="0" smtClean="0"/>
              <a:t>  Tuition funds can be transferred to any budgeted fund, except the general fund. A public hearing must occur. </a:t>
            </a:r>
          </a:p>
          <a:p>
            <a:pPr>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Funds</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p:txBody>
          <a:bodyPr>
            <a:normAutofit fontScale="92500" lnSpcReduction="10000"/>
          </a:bodyPr>
          <a:lstStyle/>
          <a:p>
            <a:r>
              <a:rPr lang="en-US" dirty="0" smtClean="0"/>
              <a:t>Non-budgeted:</a:t>
            </a:r>
          </a:p>
          <a:p>
            <a:pPr lvl="1"/>
            <a:r>
              <a:rPr lang="en-US" dirty="0" smtClean="0"/>
              <a:t> Funds that do not require a formal budget to make expenditures</a:t>
            </a:r>
          </a:p>
          <a:p>
            <a:pPr lvl="1"/>
            <a:r>
              <a:rPr lang="en-US" dirty="0" smtClean="0"/>
              <a:t> Expenditures are limited by the cash in the fund</a:t>
            </a:r>
          </a:p>
          <a:p>
            <a:pPr lvl="1"/>
            <a:r>
              <a:rPr lang="en-US" dirty="0" smtClean="0"/>
              <a:t>Normally for a specific purpose </a:t>
            </a:r>
          </a:p>
          <a:p>
            <a:pPr lvl="1"/>
            <a:r>
              <a:rPr lang="en-US" dirty="0" smtClean="0"/>
              <a:t>Compensated Absence Fund, Litigation Reserve Fund, Impact Aid Fund, Lease Rental Fund</a:t>
            </a:r>
          </a:p>
          <a:p>
            <a:r>
              <a:rPr lang="en-US" dirty="0" smtClean="0"/>
              <a:t>Internal Service </a:t>
            </a:r>
          </a:p>
          <a:p>
            <a:pPr lvl="1"/>
            <a:r>
              <a:rPr lang="en-US" dirty="0" smtClean="0"/>
              <a:t>Funds to account for goods/services provided to schools within a district. (Central Transportation)</a:t>
            </a:r>
          </a:p>
          <a:p>
            <a:r>
              <a:rPr lang="en-US" dirty="0" smtClean="0"/>
              <a:t>Enterprise Funds</a:t>
            </a:r>
          </a:p>
          <a:p>
            <a:pPr lvl="1"/>
            <a:r>
              <a:rPr lang="en-US" dirty="0" smtClean="0"/>
              <a:t>Funds to account for goods or services provided to the public. (Daycare fund)</a:t>
            </a:r>
          </a:p>
          <a:p>
            <a:pPr lvl="1"/>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EFB</a:t>
            </a:r>
            <a:r>
              <a:rPr lang="en-US" dirty="0" smtClean="0"/>
              <a:t> Report</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p:txBody>
          <a:bodyPr/>
          <a:lstStyle/>
          <a:p>
            <a:r>
              <a:rPr lang="en-US" dirty="0" smtClean="0"/>
              <a:t>After the end of the fiscal year, an </a:t>
            </a:r>
            <a:r>
              <a:rPr lang="en-US" dirty="0" err="1" smtClean="0"/>
              <a:t>EFB</a:t>
            </a:r>
            <a:r>
              <a:rPr lang="en-US" dirty="0" smtClean="0"/>
              <a:t> report is created by OPI. Includes data on all districts and cooperatives for each fund.</a:t>
            </a:r>
          </a:p>
          <a:p>
            <a:r>
              <a:rPr lang="en-US" dirty="0" smtClean="0"/>
              <a:t> Included in the data, what has been reserved or designated as fund balance </a:t>
            </a:r>
            <a:r>
              <a:rPr lang="en-US" dirty="0" err="1" smtClean="0"/>
              <a:t>reappropriated</a:t>
            </a:r>
            <a:r>
              <a:rPr lang="en-US" dirty="0" smtClean="0"/>
              <a:t>.</a:t>
            </a:r>
          </a:p>
          <a:p>
            <a:r>
              <a:rPr lang="en-US" dirty="0" smtClean="0"/>
              <a:t>Examples.</a:t>
            </a:r>
          </a:p>
          <a:p>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Presentation</a:t>
            </a:r>
            <a:endParaRPr lang="en-US" dirty="0"/>
          </a:p>
        </p:txBody>
      </p:sp>
      <p:sp>
        <p:nvSpPr>
          <p:cNvPr id="5" name="Footer Placeholder 4"/>
          <p:cNvSpPr>
            <a:spLocks noGrp="1"/>
          </p:cNvSpPr>
          <p:nvPr>
            <p:ph type="ftr" sz="quarter" idx="11"/>
          </p:nvPr>
        </p:nvSpPr>
        <p:spPr/>
        <p:txBody>
          <a:bodyPr/>
          <a:lstStyle/>
          <a:p>
            <a:r>
              <a:rPr lang="en-US" dirty="0" smtClean="0"/>
              <a:t>Legislative Fiscal Division – March 22,2012</a:t>
            </a:r>
            <a:endParaRPr lang="en-US" dirty="0"/>
          </a:p>
        </p:txBody>
      </p:sp>
      <p:sp>
        <p:nvSpPr>
          <p:cNvPr id="3" name="Content Placeholder 2"/>
          <p:cNvSpPr>
            <a:spLocks noGrp="1"/>
          </p:cNvSpPr>
          <p:nvPr>
            <p:ph sz="quarter" idx="1"/>
          </p:nvPr>
        </p:nvSpPr>
        <p:spPr/>
        <p:txBody>
          <a:bodyPr/>
          <a:lstStyle/>
          <a:p>
            <a:r>
              <a:rPr lang="en-US" dirty="0" smtClean="0"/>
              <a:t>Characteristics of Budgeted funds</a:t>
            </a:r>
          </a:p>
          <a:p>
            <a:pPr lvl="1"/>
            <a:r>
              <a:rPr lang="en-US" dirty="0" smtClean="0"/>
              <a:t>State supported</a:t>
            </a:r>
          </a:p>
          <a:p>
            <a:pPr lvl="1"/>
            <a:r>
              <a:rPr lang="en-US" dirty="0" smtClean="0"/>
              <a:t>Non-state supported</a:t>
            </a:r>
          </a:p>
          <a:p>
            <a:r>
              <a:rPr lang="en-US" dirty="0" smtClean="0"/>
              <a:t>Brief overview of Non-budgeted</a:t>
            </a:r>
          </a:p>
          <a:p>
            <a:pPr lvl="1"/>
            <a:r>
              <a:rPr lang="en-US" dirty="0" smtClean="0"/>
              <a:t>Special Purpose</a:t>
            </a:r>
          </a:p>
          <a:p>
            <a:pPr lvl="1"/>
            <a:r>
              <a:rPr lang="en-US" dirty="0" smtClean="0"/>
              <a:t>Internal Service Funds</a:t>
            </a:r>
          </a:p>
          <a:p>
            <a:pPr lvl="1">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Budgeted Funds</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p:txBody>
          <a:bodyPr>
            <a:normAutofit/>
          </a:bodyPr>
          <a:lstStyle/>
          <a:p>
            <a:r>
              <a:rPr lang="en-US" dirty="0" smtClean="0"/>
              <a:t>Eleven funds</a:t>
            </a:r>
          </a:p>
          <a:p>
            <a:pPr lvl="1"/>
            <a:r>
              <a:rPr lang="en-US" dirty="0" smtClean="0"/>
              <a:t>General Fund, Adult Education, Building Reserve, Bus Depreciation, Debt Service, Flexibility, Non-operating,  Retirement,  Transportation, Technology and Tuition</a:t>
            </a:r>
          </a:p>
          <a:p>
            <a:r>
              <a:rPr lang="en-US" dirty="0" smtClean="0"/>
              <a:t>Statutory Characteristics</a:t>
            </a:r>
          </a:p>
          <a:p>
            <a:pPr lvl="1"/>
            <a:r>
              <a:rPr lang="en-US" dirty="0" smtClean="0"/>
              <a:t>When the fund must be established</a:t>
            </a:r>
          </a:p>
          <a:p>
            <a:pPr lvl="1"/>
            <a:r>
              <a:rPr lang="en-US" dirty="0" smtClean="0"/>
              <a:t>How the budget for the fund is determined</a:t>
            </a:r>
          </a:p>
          <a:p>
            <a:pPr lvl="1"/>
            <a:r>
              <a:rPr lang="en-US" dirty="0" smtClean="0"/>
              <a:t>Fund specific net levy requirement calculations</a:t>
            </a:r>
          </a:p>
          <a:p>
            <a:pPr lvl="1"/>
            <a:r>
              <a:rPr lang="en-US" dirty="0" smtClean="0"/>
              <a:t>State support of the fund</a:t>
            </a:r>
          </a:p>
          <a:p>
            <a:pPr lvl="1"/>
            <a:r>
              <a:rPr lang="en-US" dirty="0" smtClean="0"/>
              <a:t>Limitations and restrictions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Fund</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a:xfrm>
            <a:off x="457200" y="1219200"/>
            <a:ext cx="8229600" cy="4525963"/>
          </a:xfrm>
        </p:spPr>
        <p:txBody>
          <a:bodyPr>
            <a:noAutofit/>
          </a:bodyPr>
          <a:lstStyle/>
          <a:p>
            <a:r>
              <a:rPr lang="en-US" sz="1400" u="sng" dirty="0" smtClean="0"/>
              <a:t>Purpose</a:t>
            </a:r>
            <a:r>
              <a:rPr lang="en-US" sz="1400" dirty="0"/>
              <a:t>:  The General Fund (</a:t>
            </a:r>
            <a:r>
              <a:rPr lang="en-US" sz="1400" dirty="0" err="1"/>
              <a:t>GF</a:t>
            </a:r>
            <a:r>
              <a:rPr lang="en-US" sz="1400" dirty="0"/>
              <a:t>) is for the purpose of financing general maintenance and operational costs of a district not financed by other funds</a:t>
            </a:r>
            <a:r>
              <a:rPr lang="en-US" sz="1400" dirty="0" smtClean="0"/>
              <a:t>. (20-9-201, MCA)</a:t>
            </a:r>
            <a:endParaRPr lang="en-US" sz="1400" dirty="0"/>
          </a:p>
          <a:p>
            <a:r>
              <a:rPr lang="en-US" sz="1400" u="sng" dirty="0" smtClean="0"/>
              <a:t>Budgeting</a:t>
            </a:r>
            <a:r>
              <a:rPr lang="en-US" sz="1400" dirty="0"/>
              <a:t>: Statute defines the minimum </a:t>
            </a:r>
            <a:r>
              <a:rPr lang="en-US" sz="1400" dirty="0" err="1"/>
              <a:t>GF</a:t>
            </a:r>
            <a:r>
              <a:rPr lang="en-US" sz="1400" dirty="0"/>
              <a:t> budget (or BASE budget) and the maximum </a:t>
            </a:r>
            <a:r>
              <a:rPr lang="en-US" sz="1400" dirty="0" err="1"/>
              <a:t>GF</a:t>
            </a:r>
            <a:r>
              <a:rPr lang="en-US" sz="1400" dirty="0"/>
              <a:t> budget for each district. (20-9-306). Trustees must adopt a budget that is at least equal to the BASE budget.  The trustees also have the option of budgeting up to the maximum amount or the previous year’s </a:t>
            </a:r>
            <a:r>
              <a:rPr lang="en-US" sz="1400" dirty="0" err="1"/>
              <a:t>GF</a:t>
            </a:r>
            <a:r>
              <a:rPr lang="en-US" sz="1400" dirty="0"/>
              <a:t> budget – whichever is greater. (20-9-308, MCA)</a:t>
            </a:r>
          </a:p>
          <a:p>
            <a:r>
              <a:rPr lang="en-US" sz="1400" u="sng" dirty="0" smtClean="0"/>
              <a:t>State Revenue</a:t>
            </a:r>
            <a:r>
              <a:rPr lang="en-US" sz="1400" dirty="0" smtClean="0"/>
              <a:t>:  Direct State Aid (</a:t>
            </a:r>
            <a:r>
              <a:rPr lang="en-US" sz="1400" dirty="0" err="1" smtClean="0"/>
              <a:t>ANB</a:t>
            </a:r>
            <a:r>
              <a:rPr lang="en-US" sz="1400" dirty="0" smtClean="0"/>
              <a:t> &amp; Basic Entitlement), Quality Educator Funds, Indian Education funds, American Indian Achievement Gap funds, At-Risk Payment, Guaranteed Tax Base Aid, Special Education Payments</a:t>
            </a:r>
          </a:p>
          <a:p>
            <a:r>
              <a:rPr lang="en-US" sz="1400" u="sng" dirty="0" smtClean="0"/>
              <a:t>Local </a:t>
            </a:r>
            <a:r>
              <a:rPr lang="en-US" sz="1400" u="sng" dirty="0"/>
              <a:t>Revenue</a:t>
            </a:r>
            <a:r>
              <a:rPr lang="en-US" sz="1400" dirty="0"/>
              <a:t>:  Taxes levied on property within the school district and fund balance re-appropriated</a:t>
            </a:r>
            <a:r>
              <a:rPr lang="en-US" sz="1400" dirty="0" smtClean="0"/>
              <a:t>. </a:t>
            </a:r>
            <a:endParaRPr lang="en-US" sz="1400" dirty="0"/>
          </a:p>
          <a:p>
            <a:r>
              <a:rPr lang="en-US" sz="1400" u="sng" dirty="0" smtClean="0"/>
              <a:t>Transferability</a:t>
            </a:r>
            <a:r>
              <a:rPr lang="en-US" sz="1400" u="sng" dirty="0"/>
              <a:t>:</a:t>
            </a:r>
            <a:r>
              <a:rPr lang="en-US" sz="1400" dirty="0"/>
              <a:t>  Transfers </a:t>
            </a:r>
            <a:r>
              <a:rPr lang="en-US" sz="1400" u="sng" dirty="0"/>
              <a:t>from</a:t>
            </a:r>
            <a:r>
              <a:rPr lang="en-US" sz="1400" dirty="0"/>
              <a:t> the general fund can only occur for the following purposes:</a:t>
            </a:r>
          </a:p>
          <a:p>
            <a:pPr lvl="1"/>
            <a:r>
              <a:rPr lang="en-US" sz="1200" dirty="0"/>
              <a:t>To establish or maintain a </a:t>
            </a:r>
            <a:r>
              <a:rPr lang="en-US" sz="1200" u="sng" dirty="0"/>
              <a:t>compensated absence liability fund</a:t>
            </a:r>
            <a:r>
              <a:rPr lang="en-US" sz="1200" dirty="0"/>
              <a:t>. The transfer must be within the adopted general fund budget. (20-9-512,MCA)</a:t>
            </a:r>
          </a:p>
          <a:p>
            <a:pPr lvl="1"/>
            <a:r>
              <a:rPr lang="en-US" sz="1200" dirty="0"/>
              <a:t>To fund the </a:t>
            </a:r>
            <a:r>
              <a:rPr lang="en-US" sz="1200" u="sng" dirty="0"/>
              <a:t>litigation reserve fund </a:t>
            </a:r>
            <a:r>
              <a:rPr lang="en-US" sz="1200" dirty="0"/>
              <a:t>when active litigation exists. The transfer must be done at the end of the school fiscal year, be within the adopted general fund budget  and be transferred back to the general fund at the conclusion of the litigation. (20-9-515, MCA)</a:t>
            </a:r>
          </a:p>
          <a:p>
            <a:pPr lvl="1"/>
            <a:r>
              <a:rPr lang="en-US" sz="1200" dirty="0"/>
              <a:t>To the </a:t>
            </a:r>
            <a:r>
              <a:rPr lang="en-US" sz="1200" u="sng" dirty="0" err="1"/>
              <a:t>interlocal</a:t>
            </a:r>
            <a:r>
              <a:rPr lang="en-US" sz="1200" u="sng" dirty="0"/>
              <a:t> agreement fund </a:t>
            </a:r>
            <a:r>
              <a:rPr lang="en-US" sz="1200" dirty="0"/>
              <a:t>when the district is the prime agency of the agreement. Transfer is completed by a trustee resolution and must be used to finance the operational cost of the </a:t>
            </a:r>
            <a:r>
              <a:rPr lang="en-US" sz="1200" dirty="0" err="1"/>
              <a:t>interlocal</a:t>
            </a:r>
            <a:r>
              <a:rPr lang="en-US" sz="1200" dirty="0"/>
              <a:t> agreement. (20-9-703,MCA)</a:t>
            </a:r>
          </a:p>
          <a:p>
            <a:r>
              <a:rPr lang="en-US" sz="1100" dirty="0" smtClean="0"/>
              <a:t>Transfers </a:t>
            </a:r>
            <a:r>
              <a:rPr lang="en-US" sz="1100" u="sng" dirty="0"/>
              <a:t>to</a:t>
            </a:r>
            <a:r>
              <a:rPr lang="en-US" sz="1100" dirty="0"/>
              <a:t> the general fund can only occur for the following purposes:</a:t>
            </a:r>
          </a:p>
          <a:p>
            <a:pPr lvl="1"/>
            <a:r>
              <a:rPr lang="en-US" sz="1200" dirty="0"/>
              <a:t>Excess balance of the </a:t>
            </a:r>
            <a:r>
              <a:rPr lang="en-US" sz="1200" u="sng" dirty="0"/>
              <a:t>compensated absence liability fund</a:t>
            </a:r>
            <a:r>
              <a:rPr lang="en-US" sz="1200" dirty="0"/>
              <a:t>. (ARM 10.10.320)</a:t>
            </a:r>
          </a:p>
          <a:p>
            <a:pPr lvl="1"/>
            <a:r>
              <a:rPr lang="en-US" sz="1200" dirty="0"/>
              <a:t>Remaining funds in the </a:t>
            </a:r>
            <a:r>
              <a:rPr lang="en-US" sz="1200" u="sng" dirty="0"/>
              <a:t>litigation reserve fund </a:t>
            </a:r>
            <a:r>
              <a:rPr lang="en-US" sz="1200" dirty="0"/>
              <a:t>at the conclusion of litigation (20-9-515,MCA)</a:t>
            </a:r>
          </a:p>
          <a:p>
            <a:pPr lvl="1"/>
            <a:r>
              <a:rPr lang="en-US" sz="1200" dirty="0"/>
              <a:t>Cash balance excess, as defined in statute, of the </a:t>
            </a:r>
            <a:r>
              <a:rPr lang="en-US" sz="1200" u="sng" dirty="0"/>
              <a:t>lease or rental agreement fund </a:t>
            </a:r>
            <a:r>
              <a:rPr lang="en-US" sz="1200" dirty="0"/>
              <a:t>must be transferred to the general fund. (20-5-509,MCA)</a:t>
            </a:r>
          </a:p>
          <a:p>
            <a:endParaRPr lang="en-US" sz="11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Adult Education</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p:txBody>
          <a:bodyPr>
            <a:normAutofit fontScale="70000" lnSpcReduction="20000"/>
          </a:bodyPr>
          <a:lstStyle/>
          <a:p>
            <a:r>
              <a:rPr lang="en-US" u="sng" dirty="0" smtClean="0"/>
              <a:t>Purpose</a:t>
            </a:r>
            <a:r>
              <a:rPr lang="en-US" dirty="0" smtClean="0"/>
              <a:t>:  The fund is established by districts to account for financing adult education activities. Districts have the option to establish such programs</a:t>
            </a:r>
          </a:p>
          <a:p>
            <a:pPr>
              <a:buNone/>
            </a:pPr>
            <a:r>
              <a:rPr lang="en-US" dirty="0" smtClean="0"/>
              <a:t> </a:t>
            </a:r>
          </a:p>
          <a:p>
            <a:r>
              <a:rPr lang="en-US" u="sng" dirty="0" smtClean="0"/>
              <a:t>Budgeting</a:t>
            </a:r>
            <a:r>
              <a:rPr lang="en-US" dirty="0" smtClean="0"/>
              <a:t>: Trustees must establish a budget that is sufficient to cover all costs of operations of the adult education fund.</a:t>
            </a:r>
          </a:p>
          <a:p>
            <a:pPr>
              <a:buNone/>
            </a:pPr>
            <a:r>
              <a:rPr lang="en-US" dirty="0" smtClean="0"/>
              <a:t> </a:t>
            </a:r>
          </a:p>
          <a:p>
            <a:r>
              <a:rPr lang="en-US" u="sng" dirty="0" smtClean="0"/>
              <a:t>Local Revenue</a:t>
            </a:r>
            <a:r>
              <a:rPr lang="en-US" dirty="0" smtClean="0"/>
              <a:t>:  </a:t>
            </a:r>
            <a:r>
              <a:rPr lang="en-US" b="1" dirty="0" smtClean="0"/>
              <a:t>District-wide permissive levy for adult education</a:t>
            </a:r>
            <a:r>
              <a:rPr lang="en-US" dirty="0" smtClean="0"/>
              <a:t> and any tuition and fees charged for the use of equipment and materials.</a:t>
            </a:r>
          </a:p>
          <a:p>
            <a:pPr>
              <a:buNone/>
            </a:pPr>
            <a:r>
              <a:rPr lang="en-US" dirty="0" smtClean="0"/>
              <a:t> </a:t>
            </a:r>
          </a:p>
          <a:p>
            <a:r>
              <a:rPr lang="en-US" u="sng" dirty="0" smtClean="0"/>
              <a:t>Transferability:</a:t>
            </a:r>
            <a:r>
              <a:rPr lang="en-US" dirty="0" smtClean="0"/>
              <a:t>  Adult Education funds can be transferred to any budgeted fund, except the general fund. A public hearing must occur. Any tax dollars transferred must be used for the same purpose as the original levy.</a:t>
            </a:r>
          </a:p>
          <a:p>
            <a:pPr>
              <a:buNone/>
            </a:pPr>
            <a:r>
              <a:rPr lang="en-US" dirty="0" smtClean="0"/>
              <a:t> </a:t>
            </a:r>
          </a:p>
          <a:p>
            <a:r>
              <a:rPr lang="en-US" u="sng" dirty="0" smtClean="0"/>
              <a:t>Restrictions</a:t>
            </a:r>
            <a:r>
              <a:rPr lang="en-US" dirty="0" smtClean="0"/>
              <a:t>: Operating reserve is limited to 35% of the budget for the following school year.</a:t>
            </a:r>
          </a:p>
          <a:p>
            <a:pPr>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Building Reserve Fund</a:t>
            </a:r>
            <a:endParaRPr lang="en-US"/>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p:txBody>
          <a:bodyPr>
            <a:normAutofit fontScale="77500" lnSpcReduction="20000"/>
          </a:bodyPr>
          <a:lstStyle/>
          <a:p>
            <a:r>
              <a:rPr lang="en-US" u="sng" dirty="0" smtClean="0"/>
              <a:t>Purpose</a:t>
            </a:r>
            <a:r>
              <a:rPr lang="en-US" dirty="0" smtClean="0"/>
              <a:t>:  The Building Reserve Fund is for the purpose of financing voter approved building or construction projects funded with district levies. </a:t>
            </a:r>
          </a:p>
          <a:p>
            <a:pPr>
              <a:buNone/>
            </a:pPr>
            <a:r>
              <a:rPr lang="en-US" dirty="0" smtClean="0"/>
              <a:t> </a:t>
            </a:r>
          </a:p>
          <a:p>
            <a:r>
              <a:rPr lang="en-US" u="sng" dirty="0" smtClean="0"/>
              <a:t>Budgeting</a:t>
            </a:r>
            <a:r>
              <a:rPr lang="en-US" dirty="0" smtClean="0"/>
              <a:t>: The trustees establish a budget at an amount equal to the total amount approved by the voters divided by the specified number of years of the levy authorization.</a:t>
            </a:r>
          </a:p>
          <a:p>
            <a:pPr>
              <a:buNone/>
            </a:pPr>
            <a:r>
              <a:rPr lang="en-US" dirty="0" smtClean="0"/>
              <a:t> </a:t>
            </a:r>
          </a:p>
          <a:p>
            <a:r>
              <a:rPr lang="en-US" u="sng" dirty="0" smtClean="0"/>
              <a:t>Local Revenue</a:t>
            </a:r>
            <a:r>
              <a:rPr lang="en-US" dirty="0" smtClean="0"/>
              <a:t>:  </a:t>
            </a:r>
            <a:r>
              <a:rPr lang="en-US" b="1" dirty="0" smtClean="0"/>
              <a:t>District-wide voter approved levy for building.</a:t>
            </a:r>
            <a:r>
              <a:rPr lang="en-US" dirty="0" smtClean="0"/>
              <a:t> </a:t>
            </a:r>
          </a:p>
          <a:p>
            <a:pPr>
              <a:buNone/>
            </a:pPr>
            <a:r>
              <a:rPr lang="en-US" dirty="0" smtClean="0"/>
              <a:t> </a:t>
            </a:r>
          </a:p>
          <a:p>
            <a:r>
              <a:rPr lang="en-US" u="sng" dirty="0" smtClean="0"/>
              <a:t>Transferability:</a:t>
            </a:r>
            <a:r>
              <a:rPr lang="en-US" dirty="0" smtClean="0"/>
              <a:t>  Building Reserve funds can be transferred to any budgeted fund, except the general fund. A public hearing must occur. Any tax dollars transferred must be used for the same purpose as the original levy.</a:t>
            </a:r>
          </a:p>
          <a:p>
            <a:pPr>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Reserve Fund</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p:txBody>
          <a:bodyPr>
            <a:normAutofit fontScale="85000" lnSpcReduction="20000"/>
          </a:bodyPr>
          <a:lstStyle/>
          <a:p>
            <a:r>
              <a:rPr lang="en-US" u="sng" dirty="0" smtClean="0"/>
              <a:t>Purpose</a:t>
            </a:r>
            <a:r>
              <a:rPr lang="en-US" dirty="0" smtClean="0"/>
              <a:t>:  The Building Reserve Fund is for the purpose of financing voter approved building or construction projects funded with district levies. (20-9-503, MCA)</a:t>
            </a:r>
          </a:p>
          <a:p>
            <a:pPr>
              <a:buNone/>
            </a:pPr>
            <a:r>
              <a:rPr lang="en-US" dirty="0" smtClean="0"/>
              <a:t> </a:t>
            </a:r>
          </a:p>
          <a:p>
            <a:r>
              <a:rPr lang="en-US" u="sng" dirty="0" smtClean="0"/>
              <a:t>Budgeting</a:t>
            </a:r>
            <a:r>
              <a:rPr lang="en-US" dirty="0" smtClean="0"/>
              <a:t>: The trustees establish a budget at an amount equal to the total amount approved by the voters divided by the specified number of years of the levy authorization.</a:t>
            </a:r>
          </a:p>
          <a:p>
            <a:pPr>
              <a:buNone/>
            </a:pPr>
            <a:endParaRPr lang="en-US" dirty="0" smtClean="0"/>
          </a:p>
          <a:p>
            <a:r>
              <a:rPr lang="en-US" u="sng" dirty="0" smtClean="0"/>
              <a:t>Local Revenue</a:t>
            </a:r>
            <a:r>
              <a:rPr lang="en-US" dirty="0" smtClean="0"/>
              <a:t>:  </a:t>
            </a:r>
            <a:r>
              <a:rPr lang="en-US" b="1" dirty="0" smtClean="0"/>
              <a:t>District-wide levy for building.</a:t>
            </a:r>
            <a:r>
              <a:rPr lang="en-US" dirty="0" smtClean="0"/>
              <a:t> </a:t>
            </a:r>
          </a:p>
          <a:p>
            <a:pPr>
              <a:buNone/>
            </a:pPr>
            <a:r>
              <a:rPr lang="en-US" dirty="0" smtClean="0"/>
              <a:t> </a:t>
            </a:r>
          </a:p>
          <a:p>
            <a:r>
              <a:rPr lang="en-US" u="sng" dirty="0" smtClean="0"/>
              <a:t>Transferability:</a:t>
            </a:r>
            <a:r>
              <a:rPr lang="en-US" dirty="0" smtClean="0"/>
              <a:t>  Building Reserve funds can be transferred to any budgeted fund, except the general fund. A public hearing must occur. Any tax dollars transferred must be used for the same purpose as the original levy.</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 Depreciation</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p:txBody>
          <a:bodyPr>
            <a:normAutofit fontScale="70000" lnSpcReduction="20000"/>
          </a:bodyPr>
          <a:lstStyle/>
          <a:p>
            <a:r>
              <a:rPr lang="en-US" u="sng" dirty="0" smtClean="0"/>
              <a:t>Purpose</a:t>
            </a:r>
            <a:r>
              <a:rPr lang="en-US" dirty="0" smtClean="0"/>
              <a:t>:  This fund is for the purpose of financing the replacement of buses and two-way radio equipment owned by a school district. Fund may be used to replace route buses or athletics/activities buses and to purchase additional yellow school buses for routes. However, the Bus Depreciation Fund MAY NOT be used to purchase additional athletics/activities buses. (20-10-147, MCA)</a:t>
            </a:r>
          </a:p>
          <a:p>
            <a:pPr>
              <a:buNone/>
            </a:pPr>
            <a:r>
              <a:rPr lang="en-US" dirty="0" smtClean="0"/>
              <a:t> </a:t>
            </a:r>
          </a:p>
          <a:p>
            <a:r>
              <a:rPr lang="en-US" u="sng" dirty="0" smtClean="0"/>
              <a:t>Budgeting</a:t>
            </a:r>
            <a:r>
              <a:rPr lang="en-US" dirty="0" smtClean="0"/>
              <a:t>: The trustees can adopt a budget that does not exceed 20% of cost of a new bus or two-way radio.</a:t>
            </a:r>
          </a:p>
          <a:p>
            <a:pPr>
              <a:buNone/>
            </a:pPr>
            <a:r>
              <a:rPr lang="en-US" dirty="0" smtClean="0"/>
              <a:t> </a:t>
            </a:r>
          </a:p>
          <a:p>
            <a:r>
              <a:rPr lang="en-US" u="sng" dirty="0" smtClean="0"/>
              <a:t>Local Revenue</a:t>
            </a:r>
            <a:r>
              <a:rPr lang="en-US" dirty="0" smtClean="0"/>
              <a:t>: </a:t>
            </a:r>
            <a:r>
              <a:rPr lang="en-US" b="1" dirty="0" smtClean="0"/>
              <a:t>District wide levy – </a:t>
            </a:r>
            <a:r>
              <a:rPr lang="en-US" dirty="0" smtClean="0"/>
              <a:t>established based on budget.</a:t>
            </a:r>
          </a:p>
          <a:p>
            <a:pPr>
              <a:buNone/>
            </a:pPr>
            <a:r>
              <a:rPr lang="en-US" dirty="0" smtClean="0"/>
              <a:t> </a:t>
            </a:r>
          </a:p>
          <a:p>
            <a:r>
              <a:rPr lang="en-US" u="sng" dirty="0" smtClean="0"/>
              <a:t>Transferability:</a:t>
            </a:r>
            <a:r>
              <a:rPr lang="en-US" dirty="0" smtClean="0"/>
              <a:t>  Bus depreciation funds can be transferred to any budgeted fund, except the general fund. A public hearing must occur. </a:t>
            </a:r>
          </a:p>
          <a:p>
            <a:pPr>
              <a:buNone/>
            </a:pPr>
            <a:r>
              <a:rPr lang="en-US" dirty="0" smtClean="0"/>
              <a:t> </a:t>
            </a:r>
          </a:p>
          <a:p>
            <a:r>
              <a:rPr lang="en-US" dirty="0" smtClean="0"/>
              <a:t>Note: SB 329 of the 2011 session – eliminated the requirement for the district to seek voter approval to sell all of the district buses and transfer those funds to any budgeted fund.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Debt Service</a:t>
            </a:r>
            <a:endParaRPr lang="en-US" dirty="0"/>
          </a:p>
        </p:txBody>
      </p:sp>
      <p:sp>
        <p:nvSpPr>
          <p:cNvPr id="4" name="Footer Placeholder 3"/>
          <p:cNvSpPr>
            <a:spLocks noGrp="1"/>
          </p:cNvSpPr>
          <p:nvPr>
            <p:ph type="ftr" sz="quarter" idx="11"/>
          </p:nvPr>
        </p:nvSpPr>
        <p:spPr/>
        <p:txBody>
          <a:bodyPr/>
          <a:lstStyle/>
          <a:p>
            <a:r>
              <a:rPr lang="en-US" smtClean="0"/>
              <a:t>Legislative Fiscal Division – March 22,2012</a:t>
            </a:r>
            <a:endParaRPr lang="en-US"/>
          </a:p>
        </p:txBody>
      </p:sp>
      <p:sp>
        <p:nvSpPr>
          <p:cNvPr id="3" name="Content Placeholder 2"/>
          <p:cNvSpPr>
            <a:spLocks noGrp="1"/>
          </p:cNvSpPr>
          <p:nvPr>
            <p:ph sz="quarter" idx="1"/>
          </p:nvPr>
        </p:nvSpPr>
        <p:spPr/>
        <p:txBody>
          <a:bodyPr>
            <a:normAutofit fontScale="25000" lnSpcReduction="20000"/>
          </a:bodyPr>
          <a:lstStyle/>
          <a:p>
            <a:r>
              <a:rPr lang="en-US" sz="6400" u="sng" dirty="0" smtClean="0"/>
              <a:t>Purpose</a:t>
            </a:r>
            <a:r>
              <a:rPr lang="en-US" sz="6400" dirty="0" smtClean="0"/>
              <a:t>:  This fund is required by statute for any district that has outstanding general obligations bonds. This fund</a:t>
            </a:r>
            <a:r>
              <a:rPr lang="en-US" sz="4000" dirty="0" smtClean="0"/>
              <a:t> </a:t>
            </a:r>
            <a:r>
              <a:rPr lang="en-US" sz="6400" dirty="0" smtClean="0"/>
              <a:t>is for paying interest and principal on outstanding bonds and special improvement district (SID) assessments. This fund is also used to account for the proceeds of bonds sold for various purposes, including building or remodeling of district facilities, buying or leasing buses, or funding judgments against the district. (20-9-438,MCA)</a:t>
            </a:r>
          </a:p>
          <a:p>
            <a:pPr>
              <a:buNone/>
            </a:pPr>
            <a:r>
              <a:rPr lang="en-US" sz="6400" dirty="0" smtClean="0"/>
              <a:t> </a:t>
            </a:r>
          </a:p>
          <a:p>
            <a:r>
              <a:rPr lang="en-US" sz="6400" u="sng" dirty="0" smtClean="0"/>
              <a:t>Budgeting</a:t>
            </a:r>
            <a:r>
              <a:rPr lang="en-US" sz="6400" dirty="0" smtClean="0"/>
              <a:t>: Trustees must budget for bond interest and principle payments, SID assessments, and a limited operating reserve to cash flow between school years. Excess funds, after the operating reserve, are to be re-appropriated for property tax reduction.</a:t>
            </a:r>
          </a:p>
          <a:p>
            <a:pPr>
              <a:buNone/>
            </a:pPr>
            <a:r>
              <a:rPr lang="en-US" sz="6400" dirty="0" smtClean="0"/>
              <a:t> </a:t>
            </a:r>
          </a:p>
          <a:p>
            <a:r>
              <a:rPr lang="en-US" sz="6400" u="sng" dirty="0" smtClean="0"/>
              <a:t>State Revenue</a:t>
            </a:r>
            <a:r>
              <a:rPr lang="en-US" sz="6400" dirty="0" smtClean="0"/>
              <a:t>:  School facility entitlements.</a:t>
            </a:r>
          </a:p>
          <a:p>
            <a:pPr>
              <a:buNone/>
            </a:pPr>
            <a:r>
              <a:rPr lang="en-US" sz="6400" dirty="0" smtClean="0"/>
              <a:t> </a:t>
            </a:r>
          </a:p>
          <a:p>
            <a:r>
              <a:rPr lang="en-US" sz="6400" u="sng" dirty="0" smtClean="0"/>
              <a:t>Local Revenue</a:t>
            </a:r>
            <a:r>
              <a:rPr lang="en-US" sz="6400" dirty="0" smtClean="0"/>
              <a:t>:  </a:t>
            </a:r>
            <a:r>
              <a:rPr lang="en-US" sz="6400" b="1" dirty="0" smtClean="0"/>
              <a:t>Levy revenue for debt service </a:t>
            </a:r>
            <a:r>
              <a:rPr lang="en-US" sz="6400" dirty="0" smtClean="0"/>
              <a:t>– calculated as the annual payment required to fund principle and interest on bonds. </a:t>
            </a:r>
          </a:p>
          <a:p>
            <a:pPr>
              <a:buNone/>
            </a:pPr>
            <a:r>
              <a:rPr lang="en-US" sz="6400" dirty="0" smtClean="0"/>
              <a:t> </a:t>
            </a:r>
          </a:p>
          <a:p>
            <a:r>
              <a:rPr lang="en-US" sz="6400" u="sng" dirty="0" smtClean="0"/>
              <a:t>Federal Revenue</a:t>
            </a:r>
            <a:r>
              <a:rPr lang="en-US" sz="6400" dirty="0" smtClean="0"/>
              <a:t>:  Impact Aid</a:t>
            </a:r>
          </a:p>
          <a:p>
            <a:pPr>
              <a:buNone/>
            </a:pPr>
            <a:r>
              <a:rPr lang="en-US" sz="6400" dirty="0" smtClean="0"/>
              <a:t> </a:t>
            </a:r>
          </a:p>
          <a:p>
            <a:r>
              <a:rPr lang="en-US" sz="6400" u="sng" dirty="0" smtClean="0"/>
              <a:t>Transferability: </a:t>
            </a:r>
            <a:r>
              <a:rPr lang="en-US" sz="6400" dirty="0" smtClean="0"/>
              <a:t>Transfers of debt service funds may only occur when the fund is closed.  Those funds can be transferred to the general fund, building reserve fund or technology funds. If  federal impact aid was transferred into the fund, those funds must be returned to the federal impact aid fund.</a:t>
            </a:r>
          </a:p>
          <a:p>
            <a:pPr>
              <a:buNone/>
            </a:pPr>
            <a:r>
              <a:rPr lang="en-US" sz="6400" dirty="0" smtClean="0"/>
              <a:t> </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956</TotalTime>
  <Words>1378</Words>
  <Application>Microsoft Office PowerPoint</Application>
  <PresentationFormat>On-screen Show (4:3)</PresentationFormat>
  <Paragraphs>185</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Equity</vt:lpstr>
      <vt:lpstr>Funds at the District Level</vt:lpstr>
      <vt:lpstr>Purpose of Presentation</vt:lpstr>
      <vt:lpstr>Budgeted Funds</vt:lpstr>
      <vt:lpstr>General Fund</vt:lpstr>
      <vt:lpstr>Adult Education</vt:lpstr>
      <vt:lpstr>Building Reserve Fund</vt:lpstr>
      <vt:lpstr>Building Reserve Fund</vt:lpstr>
      <vt:lpstr>Bus Depreciation</vt:lpstr>
      <vt:lpstr>Debt Service</vt:lpstr>
      <vt:lpstr>Flexibility Fund</vt:lpstr>
      <vt:lpstr>Non-Operating Fund</vt:lpstr>
      <vt:lpstr>Retirement Fund</vt:lpstr>
      <vt:lpstr>Technology Fund</vt:lpstr>
      <vt:lpstr>Transportation Fund</vt:lpstr>
      <vt:lpstr>Tuition</vt:lpstr>
      <vt:lpstr>Other Funds</vt:lpstr>
      <vt:lpstr>EFB Report</vt:lpstr>
    </vt:vector>
  </TitlesOfParts>
  <Company>Legislative Branch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Funds at the District Level</dc:title>
  <dc:creator>cl1008</dc:creator>
  <cp:lastModifiedBy>Staff User</cp:lastModifiedBy>
  <cp:revision>82</cp:revision>
  <dcterms:created xsi:type="dcterms:W3CDTF">2012-03-19T23:21:06Z</dcterms:created>
  <dcterms:modified xsi:type="dcterms:W3CDTF">2012-04-05T17:21:09Z</dcterms:modified>
</cp:coreProperties>
</file>